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4" r:id="rId28"/>
    <p:sldId id="285" r:id="rId29"/>
    <p:sldId id="286" r:id="rId30"/>
    <p:sldId id="287" r:id="rId31"/>
    <p:sldId id="288" r:id="rId32"/>
    <p:sldId id="290" r:id="rId33"/>
    <p:sldId id="291" r:id="rId34"/>
    <p:sldId id="292" r:id="rId35"/>
    <p:sldId id="293" r:id="rId36"/>
    <p:sldId id="294" r:id="rId37"/>
    <p:sldId id="295" r:id="rId38"/>
    <p:sldId id="296" r:id="rId39"/>
    <p:sldId id="297" r:id="rId40"/>
    <p:sldId id="299" r:id="rId41"/>
    <p:sldId id="300" r:id="rId42"/>
    <p:sldId id="301" r:id="rId43"/>
    <p:sldId id="302" r:id="rId44"/>
    <p:sldId id="303" r:id="rId45"/>
    <p:sldId id="304" r:id="rId46"/>
    <p:sldId id="306" r:id="rId47"/>
    <p:sldId id="307" r:id="rId48"/>
    <p:sldId id="308" r:id="rId49"/>
    <p:sldId id="310" r:id="rId50"/>
    <p:sldId id="311" r:id="rId51"/>
    <p:sldId id="312" r:id="rId52"/>
    <p:sldId id="313" r:id="rId53"/>
    <p:sldId id="314" r:id="rId54"/>
    <p:sldId id="315" r:id="rId55"/>
    <p:sldId id="316" r:id="rId56"/>
    <p:sldId id="317" r:id="rId57"/>
    <p:sldId id="318" r:id="rId58"/>
    <p:sldId id="319" r:id="rId59"/>
    <p:sldId id="320" r:id="rId60"/>
  </p:sldIdLst>
  <p:sldSz cx="12192000" cy="6858000"/>
  <p:notesSz cx="12192000" cy="6858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BFB"/>
    <a:srgbClr val="FFFFFF"/>
    <a:srgbClr val="30366A"/>
    <a:srgbClr val="262F70"/>
    <a:srgbClr val="D0CDC7"/>
    <a:srgbClr val="252D6B"/>
    <a:srgbClr val="2730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0" d="100"/>
          <a:sy n="70" d="100"/>
        </p:scale>
        <p:origin x="512" y="5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687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basicShape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areaChart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map</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areaChart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Digital Services</a:t>
            </a:r>
            <a:endParaRPr dirty="0"/>
          </a:p>
          <a:p>
            <a:r>
              <a:rPr b="0" dirty="0"/>
              <a:t>No alt text provided</a:t>
            </a:r>
            <a:endParaRPr dirty="0"/>
          </a:p>
          <a:p>
            <a:endParaRPr dirty="0"/>
          </a:p>
          <a:p>
            <a:r>
              <a:rPr b="1" dirty="0"/>
              <a:t>Workdays Saved by Assistance Services</a:t>
            </a:r>
            <a:endParaRPr dirty="0"/>
          </a:p>
          <a:p>
            <a:r>
              <a:rPr b="0" dirty="0"/>
              <a:t>No alt text provided</a:t>
            </a:r>
            <a:endParaRPr dirty="0"/>
          </a:p>
          <a:p>
            <a:endParaRPr dirty="0"/>
          </a:p>
          <a:p>
            <a:r>
              <a:rPr b="1" dirty="0"/>
              <a:t>Assistance Services</a:t>
            </a:r>
            <a:endParaRPr dirty="0"/>
          </a:p>
          <a:p>
            <a:r>
              <a:rPr b="0" dirty="0"/>
              <a:t>No alt text provided</a:t>
            </a:r>
            <a:endParaRPr dirty="0"/>
          </a:p>
          <a:p>
            <a:endParaRPr dirty="0"/>
          </a:p>
          <a:p>
            <a:r>
              <a:rPr b="1" dirty="0"/>
              <a:t>Workdays Saved by Assistance Services</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areaChart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map</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areaChart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clusteredColumnChart</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lineStackedColumnComboChart</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areaChart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map</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areaChart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DISTRIBUTION OF ROI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areaChart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map</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areaChart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DISTRIBUTION OF ROI</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areaChart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map</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areaChart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columnChart</a:t>
            </a:r>
            <a:endParaRPr dirty="0"/>
          </a:p>
          <a:p>
            <a:r>
              <a:rPr b="0" dirty="0"/>
              <a:t>No alt text provided</a:t>
            </a:r>
            <a:endParaRPr dirty="0"/>
          </a:p>
          <a:p>
            <a:endParaRPr dirty="0"/>
          </a:p>
          <a:p>
            <a:r>
              <a:rPr b="1" dirty="0"/>
              <a:t>columnChart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columnChart</a:t>
            </a:r>
            <a:endParaRPr dirty="0"/>
          </a:p>
          <a:p>
            <a:r>
              <a:rPr b="0" dirty="0"/>
              <a:t>No alt text provided</a:t>
            </a:r>
            <a:endParaRPr dirty="0"/>
          </a:p>
          <a:p>
            <a:endParaRPr dirty="0"/>
          </a:p>
          <a:p>
            <a:r>
              <a:rPr b="1" dirty="0"/>
              <a:t>columnChart</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areaChart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map</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areaChart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columnChart</a:t>
            </a:r>
            <a:endParaRPr dirty="0"/>
          </a:p>
          <a:p>
            <a:r>
              <a:rPr b="0" dirty="0"/>
              <a:t>No alt text provided</a:t>
            </a:r>
            <a:endParaRPr dirty="0"/>
          </a:p>
          <a:p>
            <a:endParaRPr dirty="0"/>
          </a:p>
          <a:p>
            <a:r>
              <a:rPr b="1" dirty="0"/>
              <a:t>columnChart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columnChart</a:t>
            </a:r>
            <a:endParaRPr dirty="0"/>
          </a:p>
          <a:p>
            <a:r>
              <a:rPr b="0" dirty="0"/>
              <a:t>No alt text provided</a:t>
            </a:r>
            <a:endParaRPr dirty="0"/>
          </a:p>
          <a:p>
            <a:endParaRPr dirty="0"/>
          </a:p>
          <a:p>
            <a:r>
              <a:rPr b="1" dirty="0"/>
              <a:t>columnChart</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areaChart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map</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areaChart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lineClusteredColumnComboChart</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lineClusteredColumnComboChart</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areaChart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map</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areaChart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7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399"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79"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10/23/2024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10/23/2024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10/23/2024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10/23/2024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4310240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09600" y="274319"/>
            <a:ext cx="10972799" cy="109727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609600" y="1577340"/>
            <a:ext cx="10972799"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39"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10/23/2024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hyperlink" Target="https://app.powerbi.com/groups/me/reports/dac38358-4ad4-4067-95c5-0c7f1525661d/?pbi_source=PowerPoint" TargetMode="External"/><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hyperlink" Target="https://app.powerbi.com/groups/me/reports/dac38358-4ad4-4067-95c5-0c7f1525661d/?pbi_source=PowerPoint" TargetMode="External"/><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hyperlink" Target="https://app.powerbi.com/groups/me/reports/dac38358-4ad4-4067-95c5-0c7f1525661d/?pbi_source=PowerPoint" TargetMode="External"/><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3" Type="http://schemas.openxmlformats.org/officeDocument/2006/relationships/hyperlink" Target="https://app.powerbi.com/groups/me/reports/dac38358-4ad4-4067-95c5-0c7f1525661d/?pbi_source=PowerPoint" TargetMode="External"/><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53.xml.rels><?xml version="1.0" encoding="UTF-8" standalone="yes"?>
<Relationships xmlns="http://schemas.openxmlformats.org/package/2006/relationships"><Relationship Id="rId3" Type="http://schemas.openxmlformats.org/officeDocument/2006/relationships/hyperlink" Target="https://app.powerbi.com/groups/me/reports/dac38358-4ad4-4067-95c5-0c7f1525661d/?pbi_source=PowerPoint" TargetMode="External"/><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3" Type="http://schemas.openxmlformats.org/officeDocument/2006/relationships/hyperlink" Target="https://app.powerbi.com/groups/me/reports/dac38358-4ad4-4067-95c5-0c7f1525661d/?pbi_source=PowerPoint" TargetMode="External"/><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55.xml.rels><?xml version="1.0" encoding="UTF-8" standalone="yes"?>
<Relationships xmlns="http://schemas.openxmlformats.org/package/2006/relationships"><Relationship Id="rId3" Type="http://schemas.openxmlformats.org/officeDocument/2006/relationships/hyperlink" Target="https://app.powerbi.com/groups/me/reports/dac38358-4ad4-4067-95c5-0c7f1525661d/?pbi_source=PowerPoint" TargetMode="External"/><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56.xml.rels><?xml version="1.0" encoding="UTF-8" standalone="yes"?>
<Relationships xmlns="http://schemas.openxmlformats.org/package/2006/relationships"><Relationship Id="rId3" Type="http://schemas.openxmlformats.org/officeDocument/2006/relationships/hyperlink" Target="https://app.powerbi.com/groups/me/reports/dac38358-4ad4-4067-95c5-0c7f1525661d/?pbi_source=PowerPoint" TargetMode="External"/><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57.xml.rels><?xml version="1.0" encoding="UTF-8" standalone="yes"?>
<Relationships xmlns="http://schemas.openxmlformats.org/package/2006/relationships"><Relationship Id="rId3" Type="http://schemas.openxmlformats.org/officeDocument/2006/relationships/hyperlink" Target="https://app.powerbi.com/groups/me/reports/dac38358-4ad4-4067-95c5-0c7f1525661d/?pbi_source=PowerPoint" TargetMode="External"/><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3" Type="http://schemas.openxmlformats.org/officeDocument/2006/relationships/hyperlink" Target="https://app.powerbi.com/groups/me/reports/dac38358-4ad4-4067-95c5-0c7f1525661d/?pbi_source=PowerPoint" TargetMode="External"/><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59.xml.rels><?xml version="1.0" encoding="UTF-8" standalone="yes"?>
<Relationships xmlns="http://schemas.openxmlformats.org/package/2006/relationships"><Relationship Id="rId3" Type="http://schemas.openxmlformats.org/officeDocument/2006/relationships/hyperlink" Target="https://app.powerbi.com/groups/me/reports/dac38358-4ad4-4067-95c5-0c7f1525661d/?pbi_source=PowerPoint" TargetMode="External"/><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
        <p:nvSpPr>
          <p:cNvPr id="3" name="Rectangle: Rounded Corners 2">
            <a:extLst>
              <a:ext uri="{FF2B5EF4-FFF2-40B4-BE49-F238E27FC236}">
                <a16:creationId xmlns:a16="http://schemas.microsoft.com/office/drawing/2014/main" id="{2B20CEA7-96EB-AA53-2F90-FD69E5C61844}"/>
              </a:ext>
            </a:extLst>
          </p:cNvPr>
          <p:cNvSpPr/>
          <p:nvPr/>
        </p:nvSpPr>
        <p:spPr>
          <a:xfrm>
            <a:off x="76200" y="152400"/>
            <a:ext cx="1752600" cy="83820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1CE58E67-2C2A-3AE4-9290-CE41D2FF7DE3}"/>
              </a:ext>
            </a:extLst>
          </p:cNvPr>
          <p:cNvSpPr/>
          <p:nvPr/>
        </p:nvSpPr>
        <p:spPr>
          <a:xfrm>
            <a:off x="304800" y="6065519"/>
            <a:ext cx="3733800" cy="762000"/>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
        <p:nvSpPr>
          <p:cNvPr id="3" name="Rectangle: Rounded Corners 2">
            <a:extLst>
              <a:ext uri="{FF2B5EF4-FFF2-40B4-BE49-F238E27FC236}">
                <a16:creationId xmlns:a16="http://schemas.microsoft.com/office/drawing/2014/main" id="{2B961A09-89D1-1400-6D5C-810686A25688}"/>
              </a:ext>
            </a:extLst>
          </p:cNvPr>
          <p:cNvSpPr/>
          <p:nvPr/>
        </p:nvSpPr>
        <p:spPr>
          <a:xfrm>
            <a:off x="152400" y="152400"/>
            <a:ext cx="1524000" cy="762000"/>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D32037EC-C20A-7CBB-49D6-E7CA062BF842}"/>
              </a:ext>
            </a:extLst>
          </p:cNvPr>
          <p:cNvSpPr/>
          <p:nvPr/>
        </p:nvSpPr>
        <p:spPr>
          <a:xfrm>
            <a:off x="381000" y="6400800"/>
            <a:ext cx="4038600" cy="304800"/>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
        <p:nvSpPr>
          <p:cNvPr id="3" name="Rectangle: Rounded Corners 2">
            <a:extLst>
              <a:ext uri="{FF2B5EF4-FFF2-40B4-BE49-F238E27FC236}">
                <a16:creationId xmlns:a16="http://schemas.microsoft.com/office/drawing/2014/main" id="{871D866A-5895-61C2-B955-8A460DA3C7F5}"/>
              </a:ext>
            </a:extLst>
          </p:cNvPr>
          <p:cNvSpPr/>
          <p:nvPr/>
        </p:nvSpPr>
        <p:spPr>
          <a:xfrm>
            <a:off x="11049000" y="76200"/>
            <a:ext cx="990600" cy="609600"/>
          </a:xfrm>
          <a:prstGeom prst="roundRect">
            <a:avLst/>
          </a:prstGeom>
          <a:solidFill>
            <a:srgbClr val="2730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
        <p:nvSpPr>
          <p:cNvPr id="3" name="Rectangle: Rounded Corners 2">
            <a:extLst>
              <a:ext uri="{FF2B5EF4-FFF2-40B4-BE49-F238E27FC236}">
                <a16:creationId xmlns:a16="http://schemas.microsoft.com/office/drawing/2014/main" id="{8DFB27AA-EA69-115A-98C4-6A6706591CE8}"/>
              </a:ext>
            </a:extLst>
          </p:cNvPr>
          <p:cNvSpPr/>
          <p:nvPr/>
        </p:nvSpPr>
        <p:spPr>
          <a:xfrm>
            <a:off x="11049000" y="76200"/>
            <a:ext cx="990600" cy="685800"/>
          </a:xfrm>
          <a:prstGeom prst="roundRect">
            <a:avLst/>
          </a:prstGeom>
          <a:solidFill>
            <a:srgbClr val="2730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
        <p:nvSpPr>
          <p:cNvPr id="3" name="Rectangle 2">
            <a:extLst>
              <a:ext uri="{FF2B5EF4-FFF2-40B4-BE49-F238E27FC236}">
                <a16:creationId xmlns:a16="http://schemas.microsoft.com/office/drawing/2014/main" id="{6DBB2B7B-D406-33FF-6C20-FECC76292773}"/>
              </a:ext>
            </a:extLst>
          </p:cNvPr>
          <p:cNvSpPr/>
          <p:nvPr/>
        </p:nvSpPr>
        <p:spPr>
          <a:xfrm>
            <a:off x="9982200" y="228600"/>
            <a:ext cx="2115311" cy="990600"/>
          </a:xfrm>
          <a:prstGeom prst="rect">
            <a:avLst/>
          </a:prstGeom>
          <a:solidFill>
            <a:srgbClr val="D0C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
        <p:nvSpPr>
          <p:cNvPr id="3" name="Rectangle: Rounded Corners 2">
            <a:extLst>
              <a:ext uri="{FF2B5EF4-FFF2-40B4-BE49-F238E27FC236}">
                <a16:creationId xmlns:a16="http://schemas.microsoft.com/office/drawing/2014/main" id="{96D08E3C-8062-D93B-AE11-CC34E14CB378}"/>
              </a:ext>
            </a:extLst>
          </p:cNvPr>
          <p:cNvSpPr/>
          <p:nvPr/>
        </p:nvSpPr>
        <p:spPr>
          <a:xfrm>
            <a:off x="11049000" y="76200"/>
            <a:ext cx="990600" cy="685800"/>
          </a:xfrm>
          <a:prstGeom prst="roundRect">
            <a:avLst/>
          </a:prstGeom>
          <a:solidFill>
            <a:srgbClr val="2730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
        <p:nvSpPr>
          <p:cNvPr id="3" name="Rectangle: Rounded Corners 2">
            <a:extLst>
              <a:ext uri="{FF2B5EF4-FFF2-40B4-BE49-F238E27FC236}">
                <a16:creationId xmlns:a16="http://schemas.microsoft.com/office/drawing/2014/main" id="{D8E59D2F-F97F-4CB3-1260-925C742B63E9}"/>
              </a:ext>
            </a:extLst>
          </p:cNvPr>
          <p:cNvSpPr/>
          <p:nvPr/>
        </p:nvSpPr>
        <p:spPr>
          <a:xfrm>
            <a:off x="11049000" y="76200"/>
            <a:ext cx="990600" cy="685800"/>
          </a:xfrm>
          <a:prstGeom prst="roundRect">
            <a:avLst/>
          </a:prstGeom>
          <a:solidFill>
            <a:srgbClr val="2730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
        <p:nvSpPr>
          <p:cNvPr id="3" name="Rectangle: Rounded Corners 2">
            <a:extLst>
              <a:ext uri="{FF2B5EF4-FFF2-40B4-BE49-F238E27FC236}">
                <a16:creationId xmlns:a16="http://schemas.microsoft.com/office/drawing/2014/main" id="{662191DA-9EA1-1BEB-4FC4-0F230AF6BE27}"/>
              </a:ext>
            </a:extLst>
          </p:cNvPr>
          <p:cNvSpPr/>
          <p:nvPr/>
        </p:nvSpPr>
        <p:spPr>
          <a:xfrm>
            <a:off x="11049000" y="76200"/>
            <a:ext cx="990600" cy="533400"/>
          </a:xfrm>
          <a:prstGeom prst="roundRect">
            <a:avLst/>
          </a:prstGeom>
          <a:solidFill>
            <a:srgbClr val="2730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
        <p:nvSpPr>
          <p:cNvPr id="3" name="Rectangle: Rounded Corners 2">
            <a:extLst>
              <a:ext uri="{FF2B5EF4-FFF2-40B4-BE49-F238E27FC236}">
                <a16:creationId xmlns:a16="http://schemas.microsoft.com/office/drawing/2014/main" id="{7CDCF508-7A1F-A2F0-04EE-C9FDED316F90}"/>
              </a:ext>
            </a:extLst>
          </p:cNvPr>
          <p:cNvSpPr/>
          <p:nvPr/>
        </p:nvSpPr>
        <p:spPr>
          <a:xfrm>
            <a:off x="152400" y="152400"/>
            <a:ext cx="1524000" cy="762000"/>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15F2C7CA-77DF-A5C0-B770-03164D463190}"/>
              </a:ext>
            </a:extLst>
          </p:cNvPr>
          <p:cNvSpPr/>
          <p:nvPr/>
        </p:nvSpPr>
        <p:spPr>
          <a:xfrm>
            <a:off x="173736" y="6068567"/>
            <a:ext cx="3864864" cy="762000"/>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8FA05837-5C71-148F-E44A-C0E3C66AD496}"/>
              </a:ext>
            </a:extLst>
          </p:cNvPr>
          <p:cNvSpPr/>
          <p:nvPr/>
        </p:nvSpPr>
        <p:spPr>
          <a:xfrm>
            <a:off x="179832" y="2819400"/>
            <a:ext cx="4392168" cy="762000"/>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
        <p:nvSpPr>
          <p:cNvPr id="3" name="Rectangle: Rounded Corners 2">
            <a:extLst>
              <a:ext uri="{FF2B5EF4-FFF2-40B4-BE49-F238E27FC236}">
                <a16:creationId xmlns:a16="http://schemas.microsoft.com/office/drawing/2014/main" id="{C5C7D4F7-40CD-BA3E-1E0E-C8923FE34CC2}"/>
              </a:ext>
            </a:extLst>
          </p:cNvPr>
          <p:cNvSpPr/>
          <p:nvPr/>
        </p:nvSpPr>
        <p:spPr>
          <a:xfrm>
            <a:off x="11049000" y="76200"/>
            <a:ext cx="990600" cy="533400"/>
          </a:xfrm>
          <a:prstGeom prst="roundRect">
            <a:avLst/>
          </a:prstGeom>
          <a:solidFill>
            <a:srgbClr val="2730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
        <p:nvSpPr>
          <p:cNvPr id="3" name="Rectangle: Rounded Corners 2">
            <a:extLst>
              <a:ext uri="{FF2B5EF4-FFF2-40B4-BE49-F238E27FC236}">
                <a16:creationId xmlns:a16="http://schemas.microsoft.com/office/drawing/2014/main" id="{C838A0B4-5363-09D8-110C-D51474A9D065}"/>
              </a:ext>
            </a:extLst>
          </p:cNvPr>
          <p:cNvSpPr/>
          <p:nvPr/>
        </p:nvSpPr>
        <p:spPr>
          <a:xfrm>
            <a:off x="11049000" y="76200"/>
            <a:ext cx="990600" cy="533400"/>
          </a:xfrm>
          <a:prstGeom prst="roundRect">
            <a:avLst/>
          </a:prstGeom>
          <a:solidFill>
            <a:srgbClr val="2730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
        <p:nvSpPr>
          <p:cNvPr id="3" name="Rectangle: Rounded Corners 2">
            <a:extLst>
              <a:ext uri="{FF2B5EF4-FFF2-40B4-BE49-F238E27FC236}">
                <a16:creationId xmlns:a16="http://schemas.microsoft.com/office/drawing/2014/main" id="{F966AD67-15AA-4323-C8F6-B4409D516AB8}"/>
              </a:ext>
            </a:extLst>
          </p:cNvPr>
          <p:cNvSpPr/>
          <p:nvPr/>
        </p:nvSpPr>
        <p:spPr>
          <a:xfrm>
            <a:off x="10972800" y="152400"/>
            <a:ext cx="990600" cy="533400"/>
          </a:xfrm>
          <a:prstGeom prst="roundRect">
            <a:avLst/>
          </a:prstGeom>
          <a:solidFill>
            <a:srgbClr val="2730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A7E60B52-DD04-AEF6-81E9-164C6C0E84EC}"/>
              </a:ext>
            </a:extLst>
          </p:cNvPr>
          <p:cNvSpPr/>
          <p:nvPr/>
        </p:nvSpPr>
        <p:spPr>
          <a:xfrm>
            <a:off x="304800" y="1828800"/>
            <a:ext cx="5562600" cy="152400"/>
          </a:xfrm>
          <a:prstGeom prst="round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
        <p:nvSpPr>
          <p:cNvPr id="3" name="Rectangle: Rounded Corners 2">
            <a:extLst>
              <a:ext uri="{FF2B5EF4-FFF2-40B4-BE49-F238E27FC236}">
                <a16:creationId xmlns:a16="http://schemas.microsoft.com/office/drawing/2014/main" id="{E45552A2-E3F3-A57C-B8A5-FF2ABE43C7F9}"/>
              </a:ext>
            </a:extLst>
          </p:cNvPr>
          <p:cNvSpPr/>
          <p:nvPr/>
        </p:nvSpPr>
        <p:spPr>
          <a:xfrm>
            <a:off x="11049000" y="76200"/>
            <a:ext cx="990600" cy="533400"/>
          </a:xfrm>
          <a:prstGeom prst="roundRect">
            <a:avLst/>
          </a:prstGeom>
          <a:solidFill>
            <a:srgbClr val="2730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
        <p:nvSpPr>
          <p:cNvPr id="3" name="Rectangle: Rounded Corners 2">
            <a:extLst>
              <a:ext uri="{FF2B5EF4-FFF2-40B4-BE49-F238E27FC236}">
                <a16:creationId xmlns:a16="http://schemas.microsoft.com/office/drawing/2014/main" id="{072A90E1-9EAF-901F-49BE-235220B61CCA}"/>
              </a:ext>
            </a:extLst>
          </p:cNvPr>
          <p:cNvSpPr/>
          <p:nvPr/>
        </p:nvSpPr>
        <p:spPr>
          <a:xfrm>
            <a:off x="11049000" y="76200"/>
            <a:ext cx="990600" cy="533400"/>
          </a:xfrm>
          <a:prstGeom prst="roundRect">
            <a:avLst/>
          </a:prstGeom>
          <a:solidFill>
            <a:srgbClr val="2730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04DA9291-E3B0-C9AC-8EE6-95CCBFBA4EDD}"/>
              </a:ext>
            </a:extLst>
          </p:cNvPr>
          <p:cNvSpPr/>
          <p:nvPr/>
        </p:nvSpPr>
        <p:spPr>
          <a:xfrm>
            <a:off x="1752600" y="1676400"/>
            <a:ext cx="1905000" cy="228600"/>
          </a:xfrm>
          <a:prstGeom prst="roundRect">
            <a:avLst/>
          </a:prstGeom>
          <a:solidFill>
            <a:srgbClr val="3036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
        <p:nvSpPr>
          <p:cNvPr id="3" name="Rectangle: Rounded Corners 2">
            <a:extLst>
              <a:ext uri="{FF2B5EF4-FFF2-40B4-BE49-F238E27FC236}">
                <a16:creationId xmlns:a16="http://schemas.microsoft.com/office/drawing/2014/main" id="{C24DD25A-6260-2556-A57E-36485CD4E99E}"/>
              </a:ext>
            </a:extLst>
          </p:cNvPr>
          <p:cNvSpPr/>
          <p:nvPr/>
        </p:nvSpPr>
        <p:spPr>
          <a:xfrm>
            <a:off x="11049000" y="76200"/>
            <a:ext cx="990600" cy="533400"/>
          </a:xfrm>
          <a:prstGeom prst="roundRect">
            <a:avLst/>
          </a:prstGeom>
          <a:solidFill>
            <a:srgbClr val="2730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52BC70AE-C205-709E-BF11-37D2EC1FC0F8}"/>
              </a:ext>
            </a:extLst>
          </p:cNvPr>
          <p:cNvSpPr/>
          <p:nvPr/>
        </p:nvSpPr>
        <p:spPr>
          <a:xfrm>
            <a:off x="1371600" y="1752600"/>
            <a:ext cx="1905000" cy="228600"/>
          </a:xfrm>
          <a:prstGeom prst="roundRect">
            <a:avLst/>
          </a:prstGeom>
          <a:solidFill>
            <a:srgbClr val="3036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
        <p:nvSpPr>
          <p:cNvPr id="3" name="Rectangle: Rounded Corners 2">
            <a:extLst>
              <a:ext uri="{FF2B5EF4-FFF2-40B4-BE49-F238E27FC236}">
                <a16:creationId xmlns:a16="http://schemas.microsoft.com/office/drawing/2014/main" id="{B799E2F5-DE46-F631-237F-484C4FD10D3A}"/>
              </a:ext>
            </a:extLst>
          </p:cNvPr>
          <p:cNvSpPr/>
          <p:nvPr/>
        </p:nvSpPr>
        <p:spPr>
          <a:xfrm>
            <a:off x="11049000" y="76200"/>
            <a:ext cx="990600" cy="533400"/>
          </a:xfrm>
          <a:prstGeom prst="roundRect">
            <a:avLst/>
          </a:prstGeom>
          <a:solidFill>
            <a:srgbClr val="2730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
        <p:nvSpPr>
          <p:cNvPr id="4" name="Rectangle: Rounded Corners 3">
            <a:extLst>
              <a:ext uri="{FF2B5EF4-FFF2-40B4-BE49-F238E27FC236}">
                <a16:creationId xmlns:a16="http://schemas.microsoft.com/office/drawing/2014/main" id="{2EA8C841-8820-689D-DC0C-33940302F666}"/>
              </a:ext>
            </a:extLst>
          </p:cNvPr>
          <p:cNvSpPr/>
          <p:nvPr/>
        </p:nvSpPr>
        <p:spPr>
          <a:xfrm>
            <a:off x="10820400" y="152400"/>
            <a:ext cx="1143000" cy="533400"/>
          </a:xfrm>
          <a:prstGeom prst="roundRect">
            <a:avLst/>
          </a:prstGeom>
          <a:solidFill>
            <a:srgbClr val="2730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
        <p:nvSpPr>
          <p:cNvPr id="3" name="Rectangle: Rounded Corners 2">
            <a:extLst>
              <a:ext uri="{FF2B5EF4-FFF2-40B4-BE49-F238E27FC236}">
                <a16:creationId xmlns:a16="http://schemas.microsoft.com/office/drawing/2014/main" id="{870FBC87-DA10-02CA-4B28-E180B68EDD42}"/>
              </a:ext>
            </a:extLst>
          </p:cNvPr>
          <p:cNvSpPr/>
          <p:nvPr/>
        </p:nvSpPr>
        <p:spPr>
          <a:xfrm>
            <a:off x="10820400" y="152400"/>
            <a:ext cx="1143000" cy="533400"/>
          </a:xfrm>
          <a:prstGeom prst="roundRect">
            <a:avLst/>
          </a:prstGeom>
          <a:solidFill>
            <a:srgbClr val="2730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
        <p:nvSpPr>
          <p:cNvPr id="3" name="Rectangle: Rounded Corners 2">
            <a:extLst>
              <a:ext uri="{FF2B5EF4-FFF2-40B4-BE49-F238E27FC236}">
                <a16:creationId xmlns:a16="http://schemas.microsoft.com/office/drawing/2014/main" id="{EA7B06AF-FDAD-E261-1E84-F0068566407A}"/>
              </a:ext>
            </a:extLst>
          </p:cNvPr>
          <p:cNvSpPr/>
          <p:nvPr/>
        </p:nvSpPr>
        <p:spPr>
          <a:xfrm>
            <a:off x="10820400" y="152400"/>
            <a:ext cx="1143000" cy="533400"/>
          </a:xfrm>
          <a:prstGeom prst="roundRect">
            <a:avLst/>
          </a:prstGeom>
          <a:solidFill>
            <a:srgbClr val="2730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
        <p:nvSpPr>
          <p:cNvPr id="3" name="Rectangle: Rounded Corners 2">
            <a:extLst>
              <a:ext uri="{FF2B5EF4-FFF2-40B4-BE49-F238E27FC236}">
                <a16:creationId xmlns:a16="http://schemas.microsoft.com/office/drawing/2014/main" id="{485140F8-4A10-678E-C0BB-85094212501F}"/>
              </a:ext>
            </a:extLst>
          </p:cNvPr>
          <p:cNvSpPr/>
          <p:nvPr/>
        </p:nvSpPr>
        <p:spPr>
          <a:xfrm>
            <a:off x="10820400" y="152400"/>
            <a:ext cx="1143000" cy="533400"/>
          </a:xfrm>
          <a:prstGeom prst="roundRect">
            <a:avLst/>
          </a:prstGeom>
          <a:solidFill>
            <a:srgbClr val="2730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
        <p:nvSpPr>
          <p:cNvPr id="3" name="Rectangle: Rounded Corners 2">
            <a:extLst>
              <a:ext uri="{FF2B5EF4-FFF2-40B4-BE49-F238E27FC236}">
                <a16:creationId xmlns:a16="http://schemas.microsoft.com/office/drawing/2014/main" id="{D583B582-D332-C85B-77AB-21295B520444}"/>
              </a:ext>
            </a:extLst>
          </p:cNvPr>
          <p:cNvSpPr/>
          <p:nvPr/>
        </p:nvSpPr>
        <p:spPr>
          <a:xfrm>
            <a:off x="10820400" y="152400"/>
            <a:ext cx="1143000" cy="533400"/>
          </a:xfrm>
          <a:prstGeom prst="roundRect">
            <a:avLst/>
          </a:prstGeom>
          <a:solidFill>
            <a:srgbClr val="2730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
        <p:nvSpPr>
          <p:cNvPr id="3" name="Rectangle: Rounded Corners 2">
            <a:extLst>
              <a:ext uri="{FF2B5EF4-FFF2-40B4-BE49-F238E27FC236}">
                <a16:creationId xmlns:a16="http://schemas.microsoft.com/office/drawing/2014/main" id="{4702C3FB-8689-5B21-3054-2C248BCAEEE6}"/>
              </a:ext>
            </a:extLst>
          </p:cNvPr>
          <p:cNvSpPr/>
          <p:nvPr/>
        </p:nvSpPr>
        <p:spPr>
          <a:xfrm>
            <a:off x="94489" y="76200"/>
            <a:ext cx="3352800" cy="1143000"/>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5F44F33D-27AD-2522-DD04-4C282D4BA09C}"/>
              </a:ext>
            </a:extLst>
          </p:cNvPr>
          <p:cNvSpPr/>
          <p:nvPr/>
        </p:nvSpPr>
        <p:spPr>
          <a:xfrm>
            <a:off x="228600" y="5693663"/>
            <a:ext cx="4038600" cy="1143000"/>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
        <p:nvSpPr>
          <p:cNvPr id="3" name="Rectangle: Rounded Corners 2">
            <a:extLst>
              <a:ext uri="{FF2B5EF4-FFF2-40B4-BE49-F238E27FC236}">
                <a16:creationId xmlns:a16="http://schemas.microsoft.com/office/drawing/2014/main" id="{72869509-C883-CB78-89D7-452C4D55DA95}"/>
              </a:ext>
            </a:extLst>
          </p:cNvPr>
          <p:cNvSpPr/>
          <p:nvPr/>
        </p:nvSpPr>
        <p:spPr>
          <a:xfrm>
            <a:off x="10820400" y="152400"/>
            <a:ext cx="1143000" cy="533400"/>
          </a:xfrm>
          <a:prstGeom prst="roundRect">
            <a:avLst/>
          </a:prstGeom>
          <a:solidFill>
            <a:srgbClr val="2730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
        <p:nvSpPr>
          <p:cNvPr id="3" name="Rectangle: Rounded Corners 2">
            <a:extLst>
              <a:ext uri="{FF2B5EF4-FFF2-40B4-BE49-F238E27FC236}">
                <a16:creationId xmlns:a16="http://schemas.microsoft.com/office/drawing/2014/main" id="{612E2BA5-696D-9B2E-3715-5ABFD6D97EFD}"/>
              </a:ext>
            </a:extLst>
          </p:cNvPr>
          <p:cNvSpPr/>
          <p:nvPr/>
        </p:nvSpPr>
        <p:spPr>
          <a:xfrm>
            <a:off x="10820400" y="152400"/>
            <a:ext cx="1143000" cy="533400"/>
          </a:xfrm>
          <a:prstGeom prst="roundRect">
            <a:avLst/>
          </a:prstGeom>
          <a:solidFill>
            <a:srgbClr val="2730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
        <p:nvSpPr>
          <p:cNvPr id="3" name="Rectangle: Rounded Corners 2">
            <a:extLst>
              <a:ext uri="{FF2B5EF4-FFF2-40B4-BE49-F238E27FC236}">
                <a16:creationId xmlns:a16="http://schemas.microsoft.com/office/drawing/2014/main" id="{264B02A5-D5E4-E396-7864-275625CCBB3E}"/>
              </a:ext>
            </a:extLst>
          </p:cNvPr>
          <p:cNvSpPr/>
          <p:nvPr/>
        </p:nvSpPr>
        <p:spPr>
          <a:xfrm>
            <a:off x="10820400" y="152400"/>
            <a:ext cx="1143000" cy="533400"/>
          </a:xfrm>
          <a:prstGeom prst="roundRect">
            <a:avLst/>
          </a:prstGeom>
          <a:solidFill>
            <a:srgbClr val="2730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image ,slicer ,slicer ,card ,textbox ,slicer ,slicer ,slicer ,actionButton ,actionButton ,slicer ,slicer ,textbox ,basicShap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Title Page</a:t>
            </a:r>
          </a:p>
        </p:txBody>
      </p:sp>
      <p:sp>
        <p:nvSpPr>
          <p:cNvPr id="2" name="Rectangle: Rounded Corners 1">
            <a:extLst>
              <a:ext uri="{FF2B5EF4-FFF2-40B4-BE49-F238E27FC236}">
                <a16:creationId xmlns:a16="http://schemas.microsoft.com/office/drawing/2014/main" id="{52C3CF0A-6BB9-6494-17D5-39C8CA13659F}"/>
              </a:ext>
            </a:extLst>
          </p:cNvPr>
          <p:cNvSpPr/>
          <p:nvPr/>
        </p:nvSpPr>
        <p:spPr>
          <a:xfrm>
            <a:off x="10515600" y="152400"/>
            <a:ext cx="1447800" cy="762000"/>
          </a:xfrm>
          <a:prstGeom prst="roundRect">
            <a:avLst/>
          </a:prstGeom>
          <a:solidFill>
            <a:srgbClr val="2730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
        <p:nvSpPr>
          <p:cNvPr id="3" name="Rectangle: Rounded Corners 2">
            <a:extLst>
              <a:ext uri="{FF2B5EF4-FFF2-40B4-BE49-F238E27FC236}">
                <a16:creationId xmlns:a16="http://schemas.microsoft.com/office/drawing/2014/main" id="{B1958AE8-0B80-0DAE-ED0B-FC0EF52C7603}"/>
              </a:ext>
            </a:extLst>
          </p:cNvPr>
          <p:cNvSpPr/>
          <p:nvPr/>
        </p:nvSpPr>
        <p:spPr>
          <a:xfrm>
            <a:off x="10972800" y="76200"/>
            <a:ext cx="990600" cy="533400"/>
          </a:xfrm>
          <a:prstGeom prst="roundRect">
            <a:avLst/>
          </a:prstGeom>
          <a:solidFill>
            <a:srgbClr val="2730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image ,shape ,shape ,textbox ,textbox ,shape ,textbox ,shape ,textbox ,shape ,textbox ,card ,card ,textbox ,textbox ,shape ,shape ,shape ,shape ,textbox ,image ,slicer ,slicer ,slicer ,areaChart ,lineChart ,map ,lineChart ,lineChart ,slicer ,slicer ,slicer ,lineChart ,image ,shape ,slicer ,slicer ,slicer ,slicer ,textbox ,slicer ,textbox ,lineChart ,slicer ,slicer ,shape ,textbox ,lineChart ,lineChart ,lineChart ,lineChart ,card ,card ,shape ,areaChart ,clusteredBarChart ,clusteredBarChart ,clusteredBarChart ,clusteredBarChart ,clusteredBarChart ,slicer.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Methodology 1/2</a:t>
            </a:r>
          </a:p>
        </p:txBody>
      </p:sp>
      <p:sp>
        <p:nvSpPr>
          <p:cNvPr id="2" name="Rectangle: Rounded Corners 1">
            <a:extLst>
              <a:ext uri="{FF2B5EF4-FFF2-40B4-BE49-F238E27FC236}">
                <a16:creationId xmlns:a16="http://schemas.microsoft.com/office/drawing/2014/main" id="{0D35F7E6-EBE1-F642-0958-CC1DF9849ADB}"/>
              </a:ext>
            </a:extLst>
          </p:cNvPr>
          <p:cNvSpPr/>
          <p:nvPr/>
        </p:nvSpPr>
        <p:spPr>
          <a:xfrm>
            <a:off x="10820400" y="152400"/>
            <a:ext cx="1143000" cy="609600"/>
          </a:xfrm>
          <a:prstGeom prst="roundRect">
            <a:avLst/>
          </a:prstGeom>
          <a:solidFill>
            <a:srgbClr val="2730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F4BDD6D6-9CC6-96DD-8632-9CFD261D3083}"/>
              </a:ext>
            </a:extLst>
          </p:cNvPr>
          <p:cNvSpPr/>
          <p:nvPr/>
        </p:nvSpPr>
        <p:spPr>
          <a:xfrm>
            <a:off x="3448050" y="701040"/>
            <a:ext cx="5562600" cy="304800"/>
          </a:xfrm>
          <a:prstGeom prst="roundRect">
            <a:avLst/>
          </a:prstGeom>
          <a:solidFill>
            <a:srgbClr val="252D6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Digital Services ,Workdays Saved by Assistance Services ,Assistance Services ,Workdays Saved by Assistance Services ,shape ,shape ,shape ,shape ,textbox ,textbox ,textbox ,textbox ,shape ,textbox ,textbox ,image ,slicer ,slicer ,slicer ,areaChart ,lineChart ,map ,lineChart ,lineChart ,slicer ,slicer ,slicer ,lineChart ,image ,shape ,slicer ,slicer ,slicer ,slicer ,textbox ,slicer ,textbox ,lineChart ,slicer ,slicer ,lineChart ,lineChart ,lineChart ,lineChart ,card ,card ,shape ,areaChart ,clusteredBarChart ,clusteredBarChart ,clusteredBarChart ,clusteredBarChart ,clusteredBarChart ,slicer.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Methodology 2/2</a:t>
            </a:r>
          </a:p>
        </p:txBody>
      </p:sp>
      <p:sp>
        <p:nvSpPr>
          <p:cNvPr id="5" name="Rectangle: Rounded Corners 4">
            <a:extLst>
              <a:ext uri="{FF2B5EF4-FFF2-40B4-BE49-F238E27FC236}">
                <a16:creationId xmlns:a16="http://schemas.microsoft.com/office/drawing/2014/main" id="{39850BF5-B652-2CD7-5F0A-D4069C12073D}"/>
              </a:ext>
            </a:extLst>
          </p:cNvPr>
          <p:cNvSpPr/>
          <p:nvPr/>
        </p:nvSpPr>
        <p:spPr>
          <a:xfrm>
            <a:off x="10820400" y="152400"/>
            <a:ext cx="1143000" cy="609600"/>
          </a:xfrm>
          <a:prstGeom prst="roundRect">
            <a:avLst/>
          </a:prstGeom>
          <a:solidFill>
            <a:srgbClr val="2730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lusteredColumnChart ,image ,lineStackedColumnComboChart ,shape ,slicer ,textbox ,slicer ,image ,slicer ,clusteredBarChart ,slicer ,slicer ,slicer ,slicer ,shape ,image ,slicer ,multiRowCard ,card ,shape ,slicer ,areaChart ,lineChart ,lineChart ,lineChart ,lineChart ,lineChart ,map ,lineChart ,lineChart ,card ,card ,shape ,areaChart ,clusteredBarChart ,clusteredBarChart ,clusteredBarChart ,clusteredBarChart ,clusteredBarChart ,lineChart ,shape ,textbox ,textbox ,lineChart.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Global ROI</a:t>
            </a:r>
          </a:p>
        </p:txBody>
      </p:sp>
      <p:sp>
        <p:nvSpPr>
          <p:cNvPr id="2" name="Rectangle: Rounded Corners 1">
            <a:extLst>
              <a:ext uri="{FF2B5EF4-FFF2-40B4-BE49-F238E27FC236}">
                <a16:creationId xmlns:a16="http://schemas.microsoft.com/office/drawing/2014/main" id="{26B6B497-181F-8FE1-BE9A-12C1F9143DB9}"/>
              </a:ext>
            </a:extLst>
          </p:cNvPr>
          <p:cNvSpPr/>
          <p:nvPr/>
        </p:nvSpPr>
        <p:spPr>
          <a:xfrm>
            <a:off x="152400" y="76200"/>
            <a:ext cx="6172200" cy="685800"/>
          </a:xfrm>
          <a:prstGeom prst="roundRect">
            <a:avLst/>
          </a:prstGeom>
          <a:solidFill>
            <a:srgbClr val="2730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slicer ,image ,card ,card ,card ,DISTRIBUTION OF ROI ,textbox ,textbox ,textbox ,card ,textbox ,shape ,slicer ,slicer ,multiRowCard ,slicer ,slicer ,slicer ,areaChart ,lineChart ,lineChart ,lineChart ,lineChart ,lineChart ,map ,lineChart ,lineChart ,card ,card ,shape ,areaChart ,clusteredBarChart ,clusteredBarChart ,clusteredBarChart ,clusteredBarChart ,clusteredBarChart ,slicer ,slicer ,slicer ,lineChart ,image ,shape ,slicer ,slicer ,slicer ,slicer ,textbox ,slicer ,textbox ,lineChart.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Client Overview</a:t>
            </a:r>
          </a:p>
        </p:txBody>
      </p:sp>
      <p:sp>
        <p:nvSpPr>
          <p:cNvPr id="2" name="Rectangle: Rounded Corners 1">
            <a:extLst>
              <a:ext uri="{FF2B5EF4-FFF2-40B4-BE49-F238E27FC236}">
                <a16:creationId xmlns:a16="http://schemas.microsoft.com/office/drawing/2014/main" id="{3A589C4C-8C99-9C1D-DFBE-27EC9343EA14}"/>
              </a:ext>
            </a:extLst>
          </p:cNvPr>
          <p:cNvSpPr/>
          <p:nvPr/>
        </p:nvSpPr>
        <p:spPr>
          <a:xfrm>
            <a:off x="152400" y="76200"/>
            <a:ext cx="3886200" cy="381000"/>
          </a:xfrm>
          <a:prstGeom prst="roundRect">
            <a:avLst/>
          </a:prstGeom>
          <a:solidFill>
            <a:srgbClr val="2730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2FF58CC0-7E93-6CA7-D6D3-27937A476157}"/>
              </a:ext>
            </a:extLst>
          </p:cNvPr>
          <p:cNvSpPr/>
          <p:nvPr/>
        </p:nvSpPr>
        <p:spPr>
          <a:xfrm>
            <a:off x="10744200" y="114300"/>
            <a:ext cx="1261872" cy="685800"/>
          </a:xfrm>
          <a:prstGeom prst="roundRect">
            <a:avLst/>
          </a:prstGeom>
          <a:solidFill>
            <a:srgbClr val="2730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ard ,card ,textbox ,card ,slicer ,slicer ,image ,textbox ,textbox ,textbox ,textbox ,textbox ,textbox ,textbox ,textbox ,textbox ,textbox ,card ,card ,DISTRIBUTION OF ROI ,shape ,shape ,clusteredBarChart ,clusteredBarChart ,clusteredBarChart ,clusteredBarChart ,clusteredBarChart ,clusteredBarChart ,clusteredBarChart ,clusteredBarChart ,slicer ,multiRowCard ,clusteredBarChart ,textbox ,textbox ,slicer ,slicer ,slicer ,areaChart ,lineChart ,lineChart ,lineChart ,lineChart ,lineChart ,map ,lineChart ,lineChart ,card ,card ,shape ,areaChart ,clusteredBarChart ,clusteredBarChart ,clusteredBarChart ,clusteredBarChart ,clusteredBarChart ,slicer ,slicer ,slicer ,lineChart ,image ,shape ,slicer ,slicer ,slicer ,slicer ,textbox ,slicer ,textbox ,lineChart.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Client Detailed</a:t>
            </a:r>
          </a:p>
        </p:txBody>
      </p:sp>
      <p:sp>
        <p:nvSpPr>
          <p:cNvPr id="2" name="Rectangle: Rounded Corners 1">
            <a:extLst>
              <a:ext uri="{FF2B5EF4-FFF2-40B4-BE49-F238E27FC236}">
                <a16:creationId xmlns:a16="http://schemas.microsoft.com/office/drawing/2014/main" id="{E47E70D2-9070-8F00-3A26-3DF0B4805F1F}"/>
              </a:ext>
            </a:extLst>
          </p:cNvPr>
          <p:cNvSpPr/>
          <p:nvPr/>
        </p:nvSpPr>
        <p:spPr>
          <a:xfrm>
            <a:off x="152400" y="76200"/>
            <a:ext cx="3886200" cy="381000"/>
          </a:xfrm>
          <a:prstGeom prst="roundRect">
            <a:avLst/>
          </a:prstGeom>
          <a:solidFill>
            <a:srgbClr val="2730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A5C9726D-3965-F1BC-F2DE-FDDBFB9671FC}"/>
              </a:ext>
            </a:extLst>
          </p:cNvPr>
          <p:cNvSpPr/>
          <p:nvPr/>
        </p:nvSpPr>
        <p:spPr>
          <a:xfrm>
            <a:off x="10744200" y="114300"/>
            <a:ext cx="1261872" cy="647700"/>
          </a:xfrm>
          <a:prstGeom prst="roundRect">
            <a:avLst/>
          </a:prstGeom>
          <a:solidFill>
            <a:srgbClr val="2730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image ,slicer ,slicer ,columnChart ,columnChart ,slicer ,slicer ,slicer ,image ,image ,card ,textbox ,textbox ,multiRowCard ,shape ,clusteredColumnChart ,slicer ,shape ,textbox ,columnChart ,columnChart ,clusteredColumnChart ,shape ,card ,textbox ,textbox ,multiRowCard ,image ,slicer ,multiRowCard ,slicer ,areaChart ,lineChart ,lineChart ,lineChart ,lineChart ,lineChart ,map ,lineChart ,lineChart ,card ,card ,shape ,areaChart ,clusteredBarChart ,clusteredBarChart ,clusteredBarChart ,clusteredBarChart ,clusteredBarChart ,lineChart ,image ,shape ,textbox ,textbox ,lineChart.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Per Subscriber vs. Peers</a:t>
            </a:r>
          </a:p>
        </p:txBody>
      </p:sp>
      <p:sp>
        <p:nvSpPr>
          <p:cNvPr id="2" name="Rectangle: Rounded Corners 1">
            <a:extLst>
              <a:ext uri="{FF2B5EF4-FFF2-40B4-BE49-F238E27FC236}">
                <a16:creationId xmlns:a16="http://schemas.microsoft.com/office/drawing/2014/main" id="{46151DC2-55BA-E6CF-7C97-4A5014C1BAFF}"/>
              </a:ext>
            </a:extLst>
          </p:cNvPr>
          <p:cNvSpPr/>
          <p:nvPr/>
        </p:nvSpPr>
        <p:spPr>
          <a:xfrm>
            <a:off x="10744200" y="114300"/>
            <a:ext cx="1261872" cy="685800"/>
          </a:xfrm>
          <a:prstGeom prst="roundRect">
            <a:avLst/>
          </a:prstGeom>
          <a:solidFill>
            <a:srgbClr val="2730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image ,slicer ,slicer ,columnChart ,columnChart ,slicer ,slicer ,slicer ,image ,image ,card ,textbox ,textbox ,multiRowCard ,shape ,clusteredColumnChart ,slicer ,shape ,textbox ,columnChart ,columnChart ,clusteredColumnChart ,shape ,card ,textbox ,textbox ,multiRowCard ,image ,slicer ,multiRowCard ,slicer ,areaChart ,lineChart ,lineChart ,lineChart ,lineChart ,lineChart ,map ,lineChart ,lineChart ,card ,card ,shape ,areaChart ,clusteredBarChart ,clusteredBarChart ,clusteredBarChart ,clusteredBarChart ,clusteredBarChart ,lineChart ,image ,shape ,textbox ,textbox ,lineChart.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USD Saved vs. Peers</a:t>
            </a:r>
          </a:p>
        </p:txBody>
      </p:sp>
      <p:sp>
        <p:nvSpPr>
          <p:cNvPr id="2" name="Rectangle: Rounded Corners 1">
            <a:extLst>
              <a:ext uri="{FF2B5EF4-FFF2-40B4-BE49-F238E27FC236}">
                <a16:creationId xmlns:a16="http://schemas.microsoft.com/office/drawing/2014/main" id="{ADB78FF3-920B-7750-C017-3C4159680B85}"/>
              </a:ext>
            </a:extLst>
          </p:cNvPr>
          <p:cNvSpPr/>
          <p:nvPr/>
        </p:nvSpPr>
        <p:spPr>
          <a:xfrm>
            <a:off x="10744200" y="152400"/>
            <a:ext cx="1261872" cy="685800"/>
          </a:xfrm>
          <a:prstGeom prst="roundRect">
            <a:avLst/>
          </a:prstGeom>
          <a:solidFill>
            <a:srgbClr val="2730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image ,slicer ,slicer ,slicer ,slicer ,slicer ,image ,image ,textbox ,multiRowCard ,shape ,slicer ,shape ,textbox ,shape ,card ,textbox ,textbox ,multiRowCard ,image ,slicer ,multiRowCard ,clusteredColumnChart ,card ,clusteredColumnChart ,card ,shape ,multiRowCard ,textbox ,slicer ,image ,shape ,textbox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Per Subscriber vs. Peers (Grouped)</a:t>
            </a:r>
          </a:p>
        </p:txBody>
      </p:sp>
      <p:sp>
        <p:nvSpPr>
          <p:cNvPr id="2" name="Rectangle: Rounded Corners 1">
            <a:extLst>
              <a:ext uri="{FF2B5EF4-FFF2-40B4-BE49-F238E27FC236}">
                <a16:creationId xmlns:a16="http://schemas.microsoft.com/office/drawing/2014/main" id="{DEEC860C-7415-E661-CB42-F23F577A66EE}"/>
              </a:ext>
            </a:extLst>
          </p:cNvPr>
          <p:cNvSpPr/>
          <p:nvPr/>
        </p:nvSpPr>
        <p:spPr>
          <a:xfrm>
            <a:off x="10744200" y="114300"/>
            <a:ext cx="1261872" cy="685800"/>
          </a:xfrm>
          <a:prstGeom prst="roundRect">
            <a:avLst/>
          </a:prstGeom>
          <a:solidFill>
            <a:srgbClr val="2730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image ,slicer ,slicer ,slicer ,slicer ,slicer ,image ,image ,textbox ,multiRowCard ,shape ,slicer ,shape ,textbox ,shape ,card ,textbox ,textbox ,multiRowCard ,image ,slicer ,multiRowCard ,lineClusteredColumnComboChart ,card ,lineClusteredColumnComboChart ,card ,shape ,multiRowCard ,textbox ,slicer ,image ,shape ,textbox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USD Saved vs. Peers (Grouped)</a:t>
            </a:r>
          </a:p>
        </p:txBody>
      </p:sp>
      <p:sp>
        <p:nvSpPr>
          <p:cNvPr id="2" name="Rectangle: Rounded Corners 1">
            <a:extLst>
              <a:ext uri="{FF2B5EF4-FFF2-40B4-BE49-F238E27FC236}">
                <a16:creationId xmlns:a16="http://schemas.microsoft.com/office/drawing/2014/main" id="{7867E496-6BCE-BE02-46AB-07E35829FA51}"/>
              </a:ext>
            </a:extLst>
          </p:cNvPr>
          <p:cNvSpPr/>
          <p:nvPr/>
        </p:nvSpPr>
        <p:spPr>
          <a:xfrm>
            <a:off x="10744200" y="114300"/>
            <a:ext cx="1261872" cy="685800"/>
          </a:xfrm>
          <a:prstGeom prst="roundRect">
            <a:avLst/>
          </a:prstGeom>
          <a:solidFill>
            <a:srgbClr val="2730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ard ,card ,textbox ,card ,textbox ,textbox ,textbox ,textbox ,textbox ,textbox ,textbox ,textbox ,textbox ,textbox ,shape ,clusteredBarChart ,clusteredBarChart ,clusteredBarChart ,clusteredBarChart ,clusteredBarChart ,clusteredBarChart ,clusteredBarChart ,clusteredBarChart ,clusteredBarChart ,textbox ,textbox ,card ,card ,card ,multiRowCard ,shape ,slicer ,slicer ,slicer ,slicer ,image ,image ,image ,slicer ,slicer ,slicer ,slicer ,image ,textbox ,textbox ,textbox ,textbox ,textbox ,textbox ,textbox ,textbox ,textbox ,textbox ,shape ,clusteredBarChart ,clusteredBarChart ,clusteredBarChart ,clusteredBarChart ,clusteredBarChart ,clusteredBarChart ,clusteredBarChart ,clusteredBarChart ,slicer ,multiRowCard ,clusteredBarChart ,textbox ,textbox ,slicer ,slicer ,slicer ,areaChart ,lineChart ,lineChart ,lineChart ,lineChart ,lineChart ,map ,lineChart ,lineChart ,card ,card ,shape ,areaChart ,clusteredBarChart ,clusteredBarChart ,clusteredBarChart ,clusteredBarChart ,clusteredBarChart ,slicer ,slicer ,slicer ,lineChart ,image ,shape ,slicer ,slicer ,slicer ,slicer ,textbox ,slicer ,textbox ,lineChart.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Client vs. Peers Detailed</a:t>
            </a:r>
          </a:p>
        </p:txBody>
      </p:sp>
      <p:sp>
        <p:nvSpPr>
          <p:cNvPr id="2" name="Rectangle: Rounded Corners 1">
            <a:extLst>
              <a:ext uri="{FF2B5EF4-FFF2-40B4-BE49-F238E27FC236}">
                <a16:creationId xmlns:a16="http://schemas.microsoft.com/office/drawing/2014/main" id="{0729BEE8-AA57-6E6F-F604-3D66A124AE49}"/>
              </a:ext>
            </a:extLst>
          </p:cNvPr>
          <p:cNvSpPr/>
          <p:nvPr/>
        </p:nvSpPr>
        <p:spPr>
          <a:xfrm>
            <a:off x="10744200" y="114300"/>
            <a:ext cx="1261872" cy="647700"/>
          </a:xfrm>
          <a:prstGeom prst="roundRect">
            <a:avLst/>
          </a:prstGeom>
          <a:solidFill>
            <a:srgbClr val="2730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
        <p:nvSpPr>
          <p:cNvPr id="3" name="Rectangle: Rounded Corners 2">
            <a:extLst>
              <a:ext uri="{FF2B5EF4-FFF2-40B4-BE49-F238E27FC236}">
                <a16:creationId xmlns:a16="http://schemas.microsoft.com/office/drawing/2014/main" id="{F50EF433-C999-7CB0-3E81-C085F521BA2C}"/>
              </a:ext>
            </a:extLst>
          </p:cNvPr>
          <p:cNvSpPr/>
          <p:nvPr/>
        </p:nvSpPr>
        <p:spPr>
          <a:xfrm>
            <a:off x="11049000" y="76200"/>
            <a:ext cx="990600" cy="533400"/>
          </a:xfrm>
          <a:prstGeom prst="roundRect">
            <a:avLst/>
          </a:prstGeom>
          <a:solidFill>
            <a:srgbClr val="2730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
        <p:nvSpPr>
          <p:cNvPr id="3" name="Rectangle: Rounded Corners 2">
            <a:extLst>
              <a:ext uri="{FF2B5EF4-FFF2-40B4-BE49-F238E27FC236}">
                <a16:creationId xmlns:a16="http://schemas.microsoft.com/office/drawing/2014/main" id="{8C13E54D-5ABA-36E4-CBA2-671F62574115}"/>
              </a:ext>
            </a:extLst>
          </p:cNvPr>
          <p:cNvSpPr/>
          <p:nvPr/>
        </p:nvSpPr>
        <p:spPr>
          <a:xfrm>
            <a:off x="11049000" y="76200"/>
            <a:ext cx="990600" cy="533400"/>
          </a:xfrm>
          <a:prstGeom prst="roundRect">
            <a:avLst/>
          </a:prstGeom>
          <a:solidFill>
            <a:srgbClr val="2730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
        <p:nvSpPr>
          <p:cNvPr id="3" name="Rectangle: Rounded Corners 2">
            <a:extLst>
              <a:ext uri="{FF2B5EF4-FFF2-40B4-BE49-F238E27FC236}">
                <a16:creationId xmlns:a16="http://schemas.microsoft.com/office/drawing/2014/main" id="{23273892-3CDE-3013-AFF7-07C0077164EC}"/>
              </a:ext>
            </a:extLst>
          </p:cNvPr>
          <p:cNvSpPr/>
          <p:nvPr/>
        </p:nvSpPr>
        <p:spPr>
          <a:xfrm>
            <a:off x="11049000" y="76200"/>
            <a:ext cx="990600" cy="533400"/>
          </a:xfrm>
          <a:prstGeom prst="roundRect">
            <a:avLst/>
          </a:prstGeom>
          <a:solidFill>
            <a:srgbClr val="2730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
        <p:nvSpPr>
          <p:cNvPr id="3" name="Rectangle: Rounded Corners 2">
            <a:extLst>
              <a:ext uri="{FF2B5EF4-FFF2-40B4-BE49-F238E27FC236}">
                <a16:creationId xmlns:a16="http://schemas.microsoft.com/office/drawing/2014/main" id="{F29429BA-CE22-DC0F-8ED0-ED1E8326B091}"/>
              </a:ext>
            </a:extLst>
          </p:cNvPr>
          <p:cNvSpPr/>
          <p:nvPr/>
        </p:nvSpPr>
        <p:spPr>
          <a:xfrm>
            <a:off x="11049000" y="76200"/>
            <a:ext cx="990600" cy="533400"/>
          </a:xfrm>
          <a:prstGeom prst="roundRect">
            <a:avLst/>
          </a:prstGeom>
          <a:solidFill>
            <a:srgbClr val="2730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192</TotalTime>
  <Words>2967</Words>
  <Application>Microsoft Office PowerPoint</Application>
  <PresentationFormat>Widescreen</PresentationFormat>
  <Paragraphs>1746</Paragraphs>
  <Slides>59</Slides>
  <Notes>59</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59</vt:i4>
      </vt:variant>
    </vt:vector>
  </HeadingPairs>
  <TitlesOfParts>
    <vt:vector size="61" baseType="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Title Page</vt:lpstr>
      <vt:lpstr>Methodology 1/2</vt:lpstr>
      <vt:lpstr>Methodology 2/2</vt:lpstr>
      <vt:lpstr>Global ROI</vt:lpstr>
      <vt:lpstr>Client Overview</vt:lpstr>
      <vt:lpstr>Client Detailed</vt:lpstr>
      <vt:lpstr>Per Subscriber vs. Peers</vt:lpstr>
      <vt:lpstr>USD Saved vs. Peers</vt:lpstr>
      <vt:lpstr>Per Subscriber vs. Peers (Grouped)</vt:lpstr>
      <vt:lpstr>USD Saved vs. Peers (Grouped)</vt:lpstr>
      <vt:lpstr>Client vs. Peers Detailed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Online2PDF.com</dc:creator>
  <cp:lastModifiedBy>Jonathan Gray</cp:lastModifiedBy>
  <cp:revision>3</cp:revision>
  <dcterms:created xsi:type="dcterms:W3CDTF">2023-12-20T11:33:51Z</dcterms:created>
  <dcterms:modified xsi:type="dcterms:W3CDTF">2024-10-23T13:00:13Z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2023-12-20T00:00:00Z</vt:filetime>
  </property>
  <property fmtid="{D5CDD505-2E9C-101B-9397-08002B2CF9AE}" pid="3" name="LastSaved">
    <vt:filetime>2023-12-20T00:00:00Z</vt:filetime>
  </property>
</Properties>
</file>